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7" r:id="rId5"/>
    <p:sldId id="259" r:id="rId6"/>
    <p:sldId id="261" r:id="rId7"/>
    <p:sldId id="260" r:id="rId8"/>
    <p:sldId id="262" r:id="rId9"/>
    <p:sldId id="263" r:id="rId10"/>
    <p:sldId id="303" r:id="rId11"/>
    <p:sldId id="265" r:id="rId12"/>
    <p:sldId id="305" r:id="rId13"/>
    <p:sldId id="306" r:id="rId14"/>
    <p:sldId id="267" r:id="rId15"/>
    <p:sldId id="268" r:id="rId16"/>
    <p:sldId id="269" r:id="rId17"/>
    <p:sldId id="271" r:id="rId18"/>
    <p:sldId id="272" r:id="rId19"/>
    <p:sldId id="280" r:id="rId20"/>
    <p:sldId id="296" r:id="rId21"/>
    <p:sldId id="281" r:id="rId22"/>
    <p:sldId id="282" r:id="rId23"/>
    <p:sldId id="283" r:id="rId24"/>
    <p:sldId id="295" r:id="rId25"/>
    <p:sldId id="311" r:id="rId26"/>
    <p:sldId id="312" r:id="rId27"/>
    <p:sldId id="313" r:id="rId28"/>
    <p:sldId id="314" r:id="rId29"/>
    <p:sldId id="315" r:id="rId30"/>
    <p:sldId id="317" r:id="rId31"/>
    <p:sldId id="301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 Dennis" initials="SD" lastIdx="1" clrIdx="0">
    <p:extLst>
      <p:ext uri="{19B8F6BF-5375-455C-9EA6-DF929625EA0E}">
        <p15:presenceInfo xmlns:p15="http://schemas.microsoft.com/office/powerpoint/2012/main" userId="bc7ee8202faeb3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70A11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ADF08-6862-42AE-8259-1BE9DDA9B477}" v="2" dt="2022-01-22T06:23:23.954"/>
  </p1510:revLst>
</p1510:revInfo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8" d="100"/>
          <a:sy n="68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ENDOZA CAMACHO" userId="S::a9923623@unison.mx::b0dd9872-244e-438f-94cb-3753ee695657" providerId="AD" clId="Web-{E28ADF08-6862-42AE-8259-1BE9DDA9B477}"/>
    <pc:docChg chg="modSld">
      <pc:chgData name="DANIEL MENDOZA CAMACHO" userId="S::a9923623@unison.mx::b0dd9872-244e-438f-94cb-3753ee695657" providerId="AD" clId="Web-{E28ADF08-6862-42AE-8259-1BE9DDA9B477}" dt="2022-01-22T06:23:23.954" v="1" actId="1076"/>
      <pc:docMkLst>
        <pc:docMk/>
      </pc:docMkLst>
      <pc:sldChg chg="modSp">
        <pc:chgData name="DANIEL MENDOZA CAMACHO" userId="S::a9923623@unison.mx::b0dd9872-244e-438f-94cb-3753ee695657" providerId="AD" clId="Web-{E28ADF08-6862-42AE-8259-1BE9DDA9B477}" dt="2022-01-22T06:23:23.954" v="1" actId="1076"/>
        <pc:sldMkLst>
          <pc:docMk/>
          <pc:sldMk cId="3112763390" sldId="312"/>
        </pc:sldMkLst>
        <pc:graphicFrameChg chg="mod modGraphic">
          <ac:chgData name="DANIEL MENDOZA CAMACHO" userId="S::a9923623@unison.mx::b0dd9872-244e-438f-94cb-3753ee695657" providerId="AD" clId="Web-{E28ADF08-6862-42AE-8259-1BE9DDA9B477}" dt="2022-01-22T06:23:23.954" v="1" actId="1076"/>
          <ac:graphicFrameMkLst>
            <pc:docMk/>
            <pc:sldMk cId="3112763390" sldId="312"/>
            <ac:graphicFrameMk id="3" creationId="{6299539B-BFC7-4A90-9326-A30FDD64125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BC13-24D9-466F-BDCB-FE6E4F8AED89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F4944-9D10-4C1B-AC22-92F68B66B23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482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5594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85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298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965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223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116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3" name="Google Shape;123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495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061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576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94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37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632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882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431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751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214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74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343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82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393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30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MX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94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95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28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03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2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560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36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513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053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03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80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163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992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558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638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747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F08A6-30DB-4A8D-B89D-5E595E923DAC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DD276-8E0C-4050-B4CC-72B68BE6DD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384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74" r="23010" b="2368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477979" y="4872922"/>
            <a:ext cx="7277167" cy="16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MX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Biol. Sara Dennis Pacheco </a:t>
            </a:r>
            <a:endParaRPr lang="es-MX" dirty="0"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MX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de enero de 2022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68702" y="1216325"/>
            <a:ext cx="7286444" cy="286232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espacio-temporal de la distribución de la cobertura de suelo y dinámicas de la vegetación en zonas de interés para la conservación en el centro-este del estado de Sonora</a:t>
            </a:r>
            <a:endParaRPr sz="16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7908" y="3713966"/>
            <a:ext cx="1897039" cy="115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86418" y="2042321"/>
            <a:ext cx="1464499" cy="144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24997" y="412911"/>
            <a:ext cx="1531137" cy="151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Northern Jaguar Project Reviews and Ratings | Tucson, AZ | Donate,  Volunteer, Review | GreatNonprofits"/>
          <p:cNvPicPr preferRelativeResize="0"/>
          <p:nvPr/>
        </p:nvPicPr>
        <p:blipFill rotWithShape="1">
          <a:blip r:embed="rId7">
            <a:alphaModFix/>
          </a:blip>
          <a:srcRect b="8472"/>
          <a:stretch/>
        </p:blipFill>
        <p:spPr>
          <a:xfrm>
            <a:off x="9860418" y="4985018"/>
            <a:ext cx="1716498" cy="1399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49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">
            <a:extLst>
              <a:ext uri="{FF2B5EF4-FFF2-40B4-BE49-F238E27FC236}">
                <a16:creationId xmlns:a16="http://schemas.microsoft.com/office/drawing/2014/main" id="{31EA47D6-9097-43DF-A277-3D6349C4D24F}"/>
              </a:ext>
            </a:extLst>
          </p:cNvPr>
          <p:cNvSpPr txBox="1"/>
          <p:nvPr/>
        </p:nvSpPr>
        <p:spPr>
          <a:xfrm>
            <a:off x="5875460" y="1845258"/>
            <a:ext cx="5458704" cy="43451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implementar protocolos de conservación se influye en los patrones y procesos de los ecosistemas. Por lo tanto, la implementación en el área de estudio repercutirá en la distribución y función de la vegetación, lo cual será detectable al comparar el área de estudio en diferentes momentos y sitios aledaños externos que se encuentran dentro de la misma matriz paisajística, pero donde no se han aplicado acciones para la conservación.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4" descr="A picture containing outdoor, grass, sky, mammal&#10;&#10;Description automatically generated">
            <a:extLst>
              <a:ext uri="{FF2B5EF4-FFF2-40B4-BE49-F238E27FC236}">
                <a16:creationId xmlns:a16="http://schemas.microsoft.com/office/drawing/2014/main" id="{5C9B5E75-F50B-4216-B38C-CC69BF0AC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824" r="-86979" b="-12986"/>
          <a:stretch/>
        </p:blipFill>
        <p:spPr>
          <a:xfrm>
            <a:off x="0" y="-297142"/>
            <a:ext cx="9523828" cy="8042601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9286875" y="6448874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97273-B522-4504-B582-F6606E3901D0}"/>
              </a:ext>
            </a:extLst>
          </p:cNvPr>
          <p:cNvSpPr txBox="1"/>
          <p:nvPr/>
        </p:nvSpPr>
        <p:spPr>
          <a:xfrm>
            <a:off x="5875460" y="1162030"/>
            <a:ext cx="374178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Hipótesis científica</a:t>
            </a:r>
            <a:endParaRPr lang="es-ES" sz="2400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9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3" descr="A picture containing tree, outdoor, plant, flow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7710" r="3" b="8447"/>
          <a:stretch/>
        </p:blipFill>
        <p:spPr>
          <a:xfrm>
            <a:off x="7884986" y="2350715"/>
            <a:ext cx="4187091" cy="21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3"/>
          <p:cNvSpPr txBox="1">
            <a:spLocks noGrp="1"/>
          </p:cNvSpPr>
          <p:nvPr>
            <p:ph type="sldNum" idx="12"/>
          </p:nvPr>
        </p:nvSpPr>
        <p:spPr>
          <a:xfrm>
            <a:off x="10959152" y="6356350"/>
            <a:ext cx="394648" cy="365125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>
                <a:solidFill>
                  <a:schemeClr val="dk1"/>
                </a:solidFill>
              </a:rPr>
              <a:t>11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53" name="Google Shape;453;p23" descr="A picture containing cow, outdoor, grass, fiel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9998" r="3" b="3"/>
          <a:stretch/>
        </p:blipFill>
        <p:spPr>
          <a:xfrm>
            <a:off x="7884987" y="4701430"/>
            <a:ext cx="4187091" cy="21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3" descr="A picture containing mountain, outdoor, sky, gras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2270" r="3" b="3"/>
          <a:stretch/>
        </p:blipFill>
        <p:spPr>
          <a:xfrm>
            <a:off x="7884988" y="0"/>
            <a:ext cx="4187091" cy="21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3"/>
          <p:cNvSpPr txBox="1"/>
          <p:nvPr/>
        </p:nvSpPr>
        <p:spPr>
          <a:xfrm>
            <a:off x="647999" y="1081192"/>
            <a:ext cx="6090425" cy="373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Determinar el efecto de la implementación de una reserva natural, sobre la composición, distribución y fenología de la vegetación en zonas de interés para la conservación en el centro-este del estado de Sonora.</a:t>
            </a: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648000" y="869794"/>
            <a:ext cx="302448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general: </a:t>
            </a:r>
            <a:endParaRPr dirty="0"/>
          </a:p>
        </p:txBody>
      </p:sp>
      <p:sp>
        <p:nvSpPr>
          <p:cNvPr id="466" name="Google Shape;466;p23"/>
          <p:cNvSpPr txBox="1"/>
          <p:nvPr/>
        </p:nvSpPr>
        <p:spPr>
          <a:xfrm rot="-5400000">
            <a:off x="-513084" y="3361604"/>
            <a:ext cx="1913435" cy="88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53325" rIns="26650" bIns="5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r>
              <a:rPr lang="es-MX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902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"/>
          <p:cNvSpPr txBox="1">
            <a:spLocks noGrp="1"/>
          </p:cNvSpPr>
          <p:nvPr>
            <p:ph type="sldNum" idx="12"/>
          </p:nvPr>
        </p:nvSpPr>
        <p:spPr>
          <a:xfrm>
            <a:off x="9239250" y="63713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12</a:t>
            </a:fld>
            <a:endParaRPr dirty="0"/>
          </a:p>
        </p:txBody>
      </p:sp>
      <p:sp>
        <p:nvSpPr>
          <p:cNvPr id="472" name="Google Shape;472;p24"/>
          <p:cNvSpPr txBox="1"/>
          <p:nvPr/>
        </p:nvSpPr>
        <p:spPr>
          <a:xfrm>
            <a:off x="1867993" y="2617679"/>
            <a:ext cx="5154995" cy="373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24"/>
          <p:cNvSpPr/>
          <p:nvPr/>
        </p:nvSpPr>
        <p:spPr>
          <a:xfrm>
            <a:off x="6420841" y="248053"/>
            <a:ext cx="2989768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específicos: </a:t>
            </a:r>
            <a:endParaRPr/>
          </a:p>
        </p:txBody>
      </p:sp>
      <p:pic>
        <p:nvPicPr>
          <p:cNvPr id="474" name="Google Shape;474;p24" descr="A picture containing tree, outdoor, plant, flow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7710" r="3" b="8447"/>
          <a:stretch/>
        </p:blipFill>
        <p:spPr>
          <a:xfrm>
            <a:off x="1267612" y="2350715"/>
            <a:ext cx="4187091" cy="21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4" descr="A picture containing cow, outdoor, grass, fiel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9998" r="3" b="3"/>
          <a:stretch/>
        </p:blipFill>
        <p:spPr>
          <a:xfrm>
            <a:off x="1267612" y="4701430"/>
            <a:ext cx="4187091" cy="21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4" descr="A picture containing mountain, outdoor, sky, gras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2270" r="3" b="3"/>
          <a:stretch/>
        </p:blipFill>
        <p:spPr>
          <a:xfrm>
            <a:off x="1267612" y="0"/>
            <a:ext cx="4187091" cy="21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4"/>
          <p:cNvSpPr/>
          <p:nvPr/>
        </p:nvSpPr>
        <p:spPr>
          <a:xfrm>
            <a:off x="7160964" y="2928414"/>
            <a:ext cx="4659561" cy="158662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42457" y="56837"/>
                </a:lnTo>
              </a:path>
            </a:pathLst>
          </a:custGeom>
          <a:solidFill>
            <a:srgbClr val="FEE59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24"/>
          <p:cNvSpPr/>
          <p:nvPr/>
        </p:nvSpPr>
        <p:spPr>
          <a:xfrm>
            <a:off x="338145" y="728792"/>
            <a:ext cx="686880" cy="712086"/>
          </a:xfrm>
          <a:prstGeom prst="flowChartConnector">
            <a:avLst/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337776" y="3009639"/>
            <a:ext cx="686880" cy="712086"/>
          </a:xfrm>
          <a:prstGeom prst="flowChartConnector">
            <a:avLst/>
          </a:prstGeom>
          <a:solidFill>
            <a:srgbClr val="21F6F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dirty="0"/>
          </a:p>
        </p:txBody>
      </p:sp>
      <p:sp>
        <p:nvSpPr>
          <p:cNvPr id="482" name="Google Shape;482;p24"/>
          <p:cNvSpPr/>
          <p:nvPr/>
        </p:nvSpPr>
        <p:spPr>
          <a:xfrm>
            <a:off x="344150" y="5417122"/>
            <a:ext cx="686880" cy="712086"/>
          </a:xfrm>
          <a:prstGeom prst="flowChartConnector">
            <a:avLst/>
          </a:prstGeom>
          <a:solidFill>
            <a:srgbClr val="46F82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2" name="Globo: línea con barra de énfasis 1">
            <a:extLst>
              <a:ext uri="{FF2B5EF4-FFF2-40B4-BE49-F238E27FC236}">
                <a16:creationId xmlns:a16="http://schemas.microsoft.com/office/drawing/2014/main" id="{7BC63C53-A549-414E-A392-1158CFC5BA83}"/>
              </a:ext>
            </a:extLst>
          </p:cNvPr>
          <p:cNvSpPr/>
          <p:nvPr/>
        </p:nvSpPr>
        <p:spPr>
          <a:xfrm>
            <a:off x="6420841" y="874518"/>
            <a:ext cx="5294907" cy="1650430"/>
          </a:xfrm>
          <a:prstGeom prst="accentCallout1">
            <a:avLst>
              <a:gd name="adj1" fmla="val 18750"/>
              <a:gd name="adj2" fmla="val -8333"/>
              <a:gd name="adj3" fmla="val 20596"/>
              <a:gd name="adj4" fmla="val -1598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Caracterizar la estructura de la vegetación en el área de estudio.</a:t>
            </a:r>
            <a:endParaRPr lang="es-ES" dirty="0"/>
          </a:p>
        </p:txBody>
      </p:sp>
      <p:sp>
        <p:nvSpPr>
          <p:cNvPr id="26" name="Globo: línea con barra de énfasis 25">
            <a:extLst>
              <a:ext uri="{FF2B5EF4-FFF2-40B4-BE49-F238E27FC236}">
                <a16:creationId xmlns:a16="http://schemas.microsoft.com/office/drawing/2014/main" id="{D57C976E-BDC4-4C48-9B7E-F9911BA733FD}"/>
              </a:ext>
            </a:extLst>
          </p:cNvPr>
          <p:cNvSpPr/>
          <p:nvPr/>
        </p:nvSpPr>
        <p:spPr>
          <a:xfrm>
            <a:off x="6420842" y="2928414"/>
            <a:ext cx="5294908" cy="1650430"/>
          </a:xfrm>
          <a:prstGeom prst="accentCallout1">
            <a:avLst>
              <a:gd name="adj1" fmla="val 18750"/>
              <a:gd name="adj2" fmla="val -8333"/>
              <a:gd name="adj3" fmla="val 20596"/>
              <a:gd name="adj4" fmla="val -1598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Clasificar los principales tipos de vegetación existentes en la reserva, para posteriormente realizar análisis de cambio </a:t>
            </a:r>
            <a:r>
              <a:rPr lang="es-E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post-clasificación</a:t>
            </a:r>
            <a:r>
              <a:rPr lang="es-E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s-ES" sz="2400" dirty="0"/>
          </a:p>
        </p:txBody>
      </p:sp>
      <p:sp>
        <p:nvSpPr>
          <p:cNvPr id="27" name="Globo: línea con barra de énfasis 26">
            <a:extLst>
              <a:ext uri="{FF2B5EF4-FFF2-40B4-BE49-F238E27FC236}">
                <a16:creationId xmlns:a16="http://schemas.microsoft.com/office/drawing/2014/main" id="{072ACA35-7B16-40E8-92A7-E0B4CBDFA267}"/>
              </a:ext>
            </a:extLst>
          </p:cNvPr>
          <p:cNvSpPr/>
          <p:nvPr/>
        </p:nvSpPr>
        <p:spPr>
          <a:xfrm>
            <a:off x="6420842" y="4884704"/>
            <a:ext cx="5294908" cy="1650430"/>
          </a:xfrm>
          <a:prstGeom prst="accentCallout1">
            <a:avLst>
              <a:gd name="adj1" fmla="val 18750"/>
              <a:gd name="adj2" fmla="val -8333"/>
              <a:gd name="adj3" fmla="val 20596"/>
              <a:gd name="adj4" fmla="val -1598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Comparar la estructura y fenología de la vegetación a lo largo del tiempo, dentro y en sitios aledaños a la reserva. 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87732259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13</a:t>
            </a:fld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499013" y="406771"/>
            <a:ext cx="712092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 de estudio: Reserva del Jaguar del Norte (NJR) </a:t>
            </a:r>
            <a:endParaRPr dirty="0"/>
          </a:p>
          <a:p>
            <a:pPr marL="342900" marR="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2" name="Google Shape;502;p25"/>
          <p:cNvPicPr preferRelativeResize="0"/>
          <p:nvPr/>
        </p:nvPicPr>
        <p:blipFill rotWithShape="1">
          <a:blip r:embed="rId3">
            <a:alphaModFix/>
          </a:blip>
          <a:srcRect l="18423" t="20934" r="16207" b="5753"/>
          <a:stretch/>
        </p:blipFill>
        <p:spPr>
          <a:xfrm>
            <a:off x="5257320" y="1550829"/>
            <a:ext cx="6385232" cy="3985788"/>
          </a:xfrm>
          <a:prstGeom prst="snip1Rect">
            <a:avLst>
              <a:gd name="adj" fmla="val 16255"/>
            </a:avLst>
          </a:prstGeom>
          <a:noFill/>
          <a:ln>
            <a:noFill/>
          </a:ln>
        </p:spPr>
      </p:pic>
      <p:sp>
        <p:nvSpPr>
          <p:cNvPr id="503" name="Google Shape;503;p25"/>
          <p:cNvSpPr/>
          <p:nvPr/>
        </p:nvSpPr>
        <p:spPr>
          <a:xfrm>
            <a:off x="499013" y="1313776"/>
            <a:ext cx="4378241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Noroeste de México, </a:t>
            </a:r>
            <a:r>
              <a:rPr lang="es-MX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Sahuaripa</a:t>
            </a: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Sonora.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~23,000 ha. 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(230 km2).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Calibri"/>
            </a:endParaRPr>
          </a:p>
          <a:p>
            <a:pPr marL="342900" indent="-34290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Fragmentos con diferentes etapas de exclusión de ganado bovino.</a:t>
            </a:r>
            <a:endParaRPr lang="es-ES" sz="24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s-MX"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71120" indent="-342900">
              <a:spcBef>
                <a:spcPts val="5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Circundante a la Sierra Madre Occidental. 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Sierra </a:t>
            </a:r>
            <a:r>
              <a:rPr lang="es-MX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Zetasora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 </a:t>
            </a:r>
            <a:endParaRPr lang="es-MX"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1,200 msnm. 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7" name="Google Shape;540;p27"/>
          <p:cNvSpPr txBox="1">
            <a:spLocks noGrp="1"/>
          </p:cNvSpPr>
          <p:nvPr>
            <p:ph type="ftr" idx="11"/>
          </p:nvPr>
        </p:nvSpPr>
        <p:spPr>
          <a:xfrm>
            <a:off x="5731436" y="637182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MX" dirty="0" err="1">
                <a:latin typeface="Times New Roman"/>
                <a:ea typeface="Times New Roman"/>
                <a:cs typeface="Times New Roman"/>
                <a:sym typeface="Times New Roman"/>
              </a:rPr>
              <a:t>Northern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Jaguar Project, 2008).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39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14</a:t>
            </a:fld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499013" y="1291014"/>
            <a:ext cx="3736517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7112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Inicio 2003. </a:t>
            </a:r>
            <a:endParaRPr dirty="0"/>
          </a:p>
          <a:p>
            <a:pPr marL="342900" marR="71120" lvl="0" indent="-1905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Naturalia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A. C.</a:t>
            </a:r>
            <a:endParaRPr dirty="0"/>
          </a:p>
          <a:p>
            <a:pPr marL="342900" marR="71120" lvl="0" indent="-1905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Northern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Jaguar 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Poryect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(NJP). </a:t>
            </a:r>
            <a:endParaRPr dirty="0"/>
          </a:p>
          <a:p>
            <a:pPr marL="342900" marR="71120" lvl="0" indent="-1905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Reserva del Jaguar del Norte (NJR). Unidad de conservación a largo plazo.</a:t>
            </a:r>
            <a:endParaRPr dirty="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112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5" name="Google Shape;545;p27" descr="Northern Jaguar Project Reviews and Ratings | Tucson, AZ | Donate,  Volunteer, Review | GreatNonprofits"/>
          <p:cNvPicPr preferRelativeResize="0"/>
          <p:nvPr/>
        </p:nvPicPr>
        <p:blipFill rotWithShape="1">
          <a:blip r:embed="rId3">
            <a:alphaModFix/>
          </a:blip>
          <a:srcRect b="8472"/>
          <a:stretch/>
        </p:blipFill>
        <p:spPr>
          <a:xfrm>
            <a:off x="4235530" y="5521706"/>
            <a:ext cx="1390034" cy="11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7" descr="La operación – Operación Jagu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4549" y="5609539"/>
            <a:ext cx="1133099" cy="113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2;p25"/>
          <p:cNvPicPr preferRelativeResize="0"/>
          <p:nvPr/>
        </p:nvPicPr>
        <p:blipFill rotWithShape="1">
          <a:blip r:embed="rId5">
            <a:alphaModFix/>
          </a:blip>
          <a:srcRect l="18423" t="20934" r="16207" b="5753"/>
          <a:stretch/>
        </p:blipFill>
        <p:spPr>
          <a:xfrm>
            <a:off x="5257320" y="1550829"/>
            <a:ext cx="6385232" cy="3985788"/>
          </a:xfrm>
          <a:prstGeom prst="snip1Rect">
            <a:avLst>
              <a:gd name="adj" fmla="val 16255"/>
            </a:avLst>
          </a:prstGeom>
          <a:noFill/>
          <a:ln>
            <a:noFill/>
          </a:ln>
        </p:spPr>
      </p:pic>
      <p:sp>
        <p:nvSpPr>
          <p:cNvPr id="20" name="Google Shape;501;p25">
            <a:extLst>
              <a:ext uri="{FF2B5EF4-FFF2-40B4-BE49-F238E27FC236}">
                <a16:creationId xmlns:a16="http://schemas.microsoft.com/office/drawing/2014/main" id="{0A2059D0-99F0-49A3-9C59-F08172D80416}"/>
              </a:ext>
            </a:extLst>
          </p:cNvPr>
          <p:cNvSpPr/>
          <p:nvPr/>
        </p:nvSpPr>
        <p:spPr>
          <a:xfrm>
            <a:off x="499013" y="406771"/>
            <a:ext cx="712092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 de estudio: Reserva del Jaguar del Norte (NJR) </a:t>
            </a:r>
            <a:endParaRPr dirty="0"/>
          </a:p>
          <a:p>
            <a:pPr marL="342900" marR="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540;p27">
            <a:extLst>
              <a:ext uri="{FF2B5EF4-FFF2-40B4-BE49-F238E27FC236}">
                <a16:creationId xmlns:a16="http://schemas.microsoft.com/office/drawing/2014/main" id="{4403B06A-D492-4EC3-8328-0AA8F810FA40}"/>
              </a:ext>
            </a:extLst>
          </p:cNvPr>
          <p:cNvSpPr txBox="1">
            <a:spLocks/>
          </p:cNvSpPr>
          <p:nvPr/>
        </p:nvSpPr>
        <p:spPr>
          <a:xfrm>
            <a:off x="5731436" y="637182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MX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latin typeface="Times New Roman"/>
                <a:ea typeface="Times New Roman"/>
                <a:cs typeface="Times New Roman"/>
                <a:sym typeface="Times New Roman"/>
              </a:rPr>
              <a:t>(Northern Jaguar Project, 2008).</a:t>
            </a:r>
            <a:endParaRPr lang="es-MX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746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8670" t="6530" r="47434" b="6800"/>
          <a:stretch/>
        </p:blipFill>
        <p:spPr>
          <a:xfrm>
            <a:off x="7419018" y="0"/>
            <a:ext cx="4772981" cy="686455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63" name="Google Shape;563;p28"/>
          <p:cNvSpPr txBox="1">
            <a:spLocks noGrp="1"/>
          </p:cNvSpPr>
          <p:nvPr>
            <p:ph type="sldNum" idx="12"/>
          </p:nvPr>
        </p:nvSpPr>
        <p:spPr>
          <a:xfrm>
            <a:off x="9251852" y="63909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>
                <a:solidFill>
                  <a:schemeClr val="bg1"/>
                </a:solidFill>
              </a:rPr>
              <a:t>15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564" name="Google Shape;564;p28"/>
          <p:cNvSpPr txBox="1"/>
          <p:nvPr/>
        </p:nvSpPr>
        <p:spPr>
          <a:xfrm>
            <a:off x="268849" y="385170"/>
            <a:ext cx="6953222" cy="637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área de estudio comprende un área más extensa: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 x 55 km (192,500 ha).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Clima: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Semiseco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muy cálido y cálido BS1(h)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hw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Semiseco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semicálido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BS1hw(e).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Temperatura media anual: 21.8 - 23.6 °C.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Precipitación media anual de 574.6 -600 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mm.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Régimen </a:t>
            </a:r>
            <a:r>
              <a:rPr lang="es-MX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biestacional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(80-20%).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Mezcla de comunidades naturales y ecotonos entre elementos florísticos.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Región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prioritaria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540;p27"/>
          <p:cNvSpPr txBox="1">
            <a:spLocks/>
          </p:cNvSpPr>
          <p:nvPr/>
        </p:nvSpPr>
        <p:spPr>
          <a:xfrm>
            <a:off x="4772983" y="65136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(García, 1998).</a:t>
            </a:r>
          </a:p>
        </p:txBody>
      </p:sp>
    </p:spTree>
    <p:extLst>
      <p:ext uri="{BB962C8B-B14F-4D97-AF65-F5344CB8AC3E}">
        <p14:creationId xmlns:p14="http://schemas.microsoft.com/office/powerpoint/2010/main" val="38428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16</a:t>
            </a:fld>
            <a:endParaRPr/>
          </a:p>
        </p:txBody>
      </p:sp>
      <p:graphicFrame>
        <p:nvGraphicFramePr>
          <p:cNvPr id="742" name="Google Shape;742;p37"/>
          <p:cNvGraphicFramePr/>
          <p:nvPr>
            <p:extLst>
              <p:ext uri="{D42A27DB-BD31-4B8C-83A1-F6EECF244321}">
                <p14:modId xmlns:p14="http://schemas.microsoft.com/office/powerpoint/2010/main" val="2879105079"/>
              </p:ext>
            </p:extLst>
          </p:nvPr>
        </p:nvGraphicFramePr>
        <p:xfrm>
          <a:off x="782390" y="4678727"/>
          <a:ext cx="10571410" cy="170749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594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6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8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Producto</a:t>
                      </a:r>
                      <a:endParaRPr sz="1800" b="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Índices de Vegetación de MODIS/Terra (NDVI/EVI)</a:t>
                      </a:r>
                      <a:endParaRPr sz="1800" b="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Localización</a:t>
                      </a:r>
                      <a:endParaRPr sz="1800" b="1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Centrado en Latitud: 29.39175, Longitud: -109.1272 (DATUM WGS84)</a:t>
                      </a:r>
                      <a:endParaRPr sz="1800" b="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Dimensiones</a:t>
                      </a:r>
                      <a:endParaRPr sz="1800" b="1" u="none" strike="noStrike" cap="none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200.25 km de ancho x 200.25 km de alto</a:t>
                      </a:r>
                      <a:endParaRPr sz="1800" b="0" u="none" strike="noStrike" cap="none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Cronosecuencia</a:t>
                      </a:r>
                      <a:endParaRPr sz="1800" b="1" u="none" strike="noStrike" cap="none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  18 de febrero de 2000 al 18 de diciembre de 2020</a:t>
                      </a:r>
                      <a:endParaRPr sz="1800" b="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3" name="Google Shape;743;p37"/>
          <p:cNvSpPr/>
          <p:nvPr/>
        </p:nvSpPr>
        <p:spPr>
          <a:xfrm>
            <a:off x="786609" y="1260525"/>
            <a:ext cx="9902687" cy="325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Solicitud de información geoespacial a la ORNL DAAC </a:t>
            </a:r>
            <a:r>
              <a:rPr lang="es-MX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for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s-MX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Biogeochemical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Dynamics (Subconjunto de datos MODIS/VIIRS):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Producto MOD13Q1 del sensor MODIS.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NDVI e EVI (resolución temporal de 16 días y espacial de 250 m).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Cronosecuencia</a:t>
            </a: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de 21 años (2000-2020).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05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71120" lvl="0" indent="0" algn="just" rtl="0">
              <a:spcBef>
                <a:spcPts val="385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Uso de capas de clasificación por tipos de vegetación.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44" name="Google Shape;744;p37"/>
          <p:cNvSpPr txBox="1"/>
          <p:nvPr/>
        </p:nvSpPr>
        <p:spPr>
          <a:xfrm>
            <a:off x="1037281" y="393734"/>
            <a:ext cx="8692508" cy="461624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glow rad="101600">
              <a:srgbClr val="00FF00">
                <a:alpha val="60000"/>
              </a:srgbClr>
            </a:glo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Metodología: Comportamiento fenológico de la vegetación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6" name="Google Shape;746;p37"/>
          <p:cNvPicPr preferRelativeResize="0"/>
          <p:nvPr/>
        </p:nvPicPr>
        <p:blipFill rotWithShape="1">
          <a:blip r:embed="rId3">
            <a:alphaModFix/>
          </a:blip>
          <a:srcRect l="26403" t="25577" r="1734" b="10204"/>
          <a:stretch/>
        </p:blipFill>
        <p:spPr>
          <a:xfrm>
            <a:off x="8852406" y="3223459"/>
            <a:ext cx="2501394" cy="1289219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747" name="Google Shape;747;p37"/>
          <p:cNvSpPr/>
          <p:nvPr/>
        </p:nvSpPr>
        <p:spPr>
          <a:xfrm>
            <a:off x="633805" y="268503"/>
            <a:ext cx="686880" cy="712086"/>
          </a:xfrm>
          <a:prstGeom prst="flowChartConnector">
            <a:avLst/>
          </a:prstGeom>
          <a:solidFill>
            <a:srgbClr val="46F82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507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2" r="26737"/>
          <a:stretch/>
        </p:blipFill>
        <p:spPr>
          <a:xfrm>
            <a:off x="8666697" y="429732"/>
            <a:ext cx="1420587" cy="21490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0" r="29271"/>
          <a:stretch/>
        </p:blipFill>
        <p:spPr>
          <a:xfrm>
            <a:off x="7265371" y="414514"/>
            <a:ext cx="1306287" cy="2142831"/>
          </a:xfrm>
          <a:prstGeom prst="rect">
            <a:avLst/>
          </a:prstGeom>
        </p:spPr>
      </p:pic>
      <p:sp>
        <p:nvSpPr>
          <p:cNvPr id="1235" name="Google Shape;1235;p60"/>
          <p:cNvSpPr txBox="1">
            <a:spLocks noGrp="1"/>
          </p:cNvSpPr>
          <p:nvPr>
            <p:ph type="sldNum" idx="12"/>
          </p:nvPr>
        </p:nvSpPr>
        <p:spPr>
          <a:xfrm>
            <a:off x="9135619" y="63287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17</a:t>
            </a:fld>
            <a:endParaRPr/>
          </a:p>
        </p:txBody>
      </p:sp>
      <p:pic>
        <p:nvPicPr>
          <p:cNvPr id="1247" name="Google Shape;1247;p60"/>
          <p:cNvPicPr preferRelativeResize="0"/>
          <p:nvPr/>
        </p:nvPicPr>
        <p:blipFill rotWithShape="1">
          <a:blip r:embed="rId5">
            <a:alphaModFix/>
          </a:blip>
          <a:srcRect l="36310" t="17619" r="37619" b="14126"/>
          <a:stretch/>
        </p:blipFill>
        <p:spPr>
          <a:xfrm>
            <a:off x="318807" y="1561036"/>
            <a:ext cx="3215589" cy="473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0"/>
          <p:cNvPicPr preferRelativeResize="0"/>
          <p:nvPr/>
        </p:nvPicPr>
        <p:blipFill rotWithShape="1">
          <a:blip r:embed="rId6">
            <a:alphaModFix/>
          </a:blip>
          <a:srcRect l="38060" t="18124" r="38661" b="16011"/>
          <a:stretch/>
        </p:blipFill>
        <p:spPr>
          <a:xfrm>
            <a:off x="3467091" y="1673310"/>
            <a:ext cx="3003540" cy="4434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60"/>
          <p:cNvSpPr txBox="1"/>
          <p:nvPr/>
        </p:nvSpPr>
        <p:spPr>
          <a:xfrm>
            <a:off x="517121" y="6331288"/>
            <a:ext cx="55788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481 capas de NDVI / EVI.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780;p38"/>
          <p:cNvSpPr txBox="1"/>
          <p:nvPr/>
        </p:nvSpPr>
        <p:spPr>
          <a:xfrm>
            <a:off x="914602" y="1316345"/>
            <a:ext cx="2457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Clase: Encinar (30 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781;p38"/>
          <p:cNvSpPr txBox="1"/>
          <p:nvPr/>
        </p:nvSpPr>
        <p:spPr>
          <a:xfrm>
            <a:off x="3884705" y="1303978"/>
            <a:ext cx="2457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NDVI y EVI (250 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r="26790"/>
          <a:stretch/>
        </p:blipFill>
        <p:spPr>
          <a:xfrm>
            <a:off x="10081834" y="2580891"/>
            <a:ext cx="1363641" cy="18528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1" r="26246"/>
          <a:stretch/>
        </p:blipFill>
        <p:spPr>
          <a:xfrm>
            <a:off x="8839453" y="2601001"/>
            <a:ext cx="1362496" cy="1832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40" y="4398774"/>
            <a:ext cx="2679600" cy="186107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3" r="26513"/>
          <a:stretch/>
        </p:blipFill>
        <p:spPr>
          <a:xfrm>
            <a:off x="10097798" y="469469"/>
            <a:ext cx="1492537" cy="21310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1" r="25860"/>
          <a:stretch/>
        </p:blipFill>
        <p:spPr>
          <a:xfrm>
            <a:off x="7497992" y="2578793"/>
            <a:ext cx="1325497" cy="1833477"/>
          </a:xfrm>
          <a:prstGeom prst="rect">
            <a:avLst/>
          </a:prstGeom>
        </p:spPr>
      </p:pic>
      <p:pic>
        <p:nvPicPr>
          <p:cNvPr id="31" name="Google Shape;1055;p52" descr="https://lh6.googleusercontent.com/wOFZrDu_WuF8KN_1Q2agEYzRa7Cj0cPrYWEldX6MT4VULGUydNYO3nwB1vyLgxWQX-ILaHJjIhAwhGONMPUcWTLshMx4Qnt3a6Mp8xzgj2_KWRS-qb-bUUoLv9Xv8DErqhUOiPI=s0"/>
          <p:cNvPicPr preferRelativeResize="0"/>
          <p:nvPr/>
        </p:nvPicPr>
        <p:blipFill rotWithShape="1">
          <a:blip r:embed="rId12">
            <a:alphaModFix/>
          </a:blip>
          <a:srcRect l="31649" t="32777" r="38316" b="17198"/>
          <a:stretch/>
        </p:blipFill>
        <p:spPr>
          <a:xfrm>
            <a:off x="8866826" y="4453828"/>
            <a:ext cx="2337495" cy="220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51;p60">
            <a:extLst>
              <a:ext uri="{FF2B5EF4-FFF2-40B4-BE49-F238E27FC236}">
                <a16:creationId xmlns:a16="http://schemas.microsoft.com/office/drawing/2014/main" id="{C7F56E7E-814A-47A7-89E8-20CBB2B1073B}"/>
              </a:ext>
            </a:extLst>
          </p:cNvPr>
          <p:cNvSpPr txBox="1"/>
          <p:nvPr/>
        </p:nvSpPr>
        <p:spPr>
          <a:xfrm>
            <a:off x="517121" y="468993"/>
            <a:ext cx="99900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Uso de clases conservadas (2003-2018):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57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18</a:t>
            </a:fld>
            <a:endParaRPr/>
          </a:p>
        </p:txBody>
      </p:sp>
      <p:sp>
        <p:nvSpPr>
          <p:cNvPr id="836" name="Google Shape;836;p41"/>
          <p:cNvSpPr/>
          <p:nvPr/>
        </p:nvSpPr>
        <p:spPr>
          <a:xfrm>
            <a:off x="572879" y="1814200"/>
            <a:ext cx="5523121" cy="204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Parámetros fenológicos a analizar: </a:t>
            </a:r>
            <a:endParaRPr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Tiempo del inicio.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Duración.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Integral menor.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derivados de la serie de tiempo de NDVI).</a:t>
            </a:r>
            <a:endParaRPr lang="es-MX"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18" name="Google Shape;815;p40" descr="http://web.nateko.lu.se/TIMESAT/images/TIMESAT_parameter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641431"/>
            <a:ext cx="6017043" cy="40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16;p40" descr="http://web.nateko.lu.se/TIMESAT/images/logg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6086" y="4921935"/>
            <a:ext cx="2397749" cy="6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812;p40"/>
          <p:cNvSpPr/>
          <p:nvPr/>
        </p:nvSpPr>
        <p:spPr>
          <a:xfrm>
            <a:off x="572879" y="641431"/>
            <a:ext cx="616742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71120">
              <a:buSzPts val="2400"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Obtención parámetros fenológicos:</a:t>
            </a:r>
          </a:p>
          <a:p>
            <a:pPr marR="71120">
              <a:buSzPts val="2400"/>
            </a:pPr>
            <a:endParaRPr lang="es-MX" sz="8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71120" indent="-342900">
              <a:buSzPts val="24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TIMESAT.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7112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lang="es-MX"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" name="Google Shape;1049;p52" descr="https://lh4.googleusercontent.com/CnAVx8A004HGz8rjtAX5Ze1fRKEDabL0OlH1Tn3SJZaHCsjN6FBd6A9Pp7I_j85CvV21PtzSaWe19QIyn9adktLl6N7ADLnw06SQjz1P6wuqMUx5wTWYGrCrMe4uXOyZVR8mg-A=s0">
            <a:extLst>
              <a:ext uri="{FF2B5EF4-FFF2-40B4-BE49-F238E27FC236}">
                <a16:creationId xmlns:a16="http://schemas.microsoft.com/office/drawing/2014/main" id="{AC7F2569-CC67-4EEE-9F60-D18C890F854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1170" t="13456" r="26156" b="63333"/>
          <a:stretch/>
        </p:blipFill>
        <p:spPr>
          <a:xfrm>
            <a:off x="629018" y="4136152"/>
            <a:ext cx="3619500" cy="240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Google Shape;1055;p52" descr="https://lh6.googleusercontent.com/wOFZrDu_WuF8KN_1Q2agEYzRa7Cj0cPrYWEldX6MT4VULGUydNYO3nwB1vyLgxWQX-ILaHJjIhAwhGONMPUcWTLshMx4Qnt3a6Mp8xzgj2_KWRS-qb-bUUoLv9Xv8DErqhUOiPI=s0">
            <a:extLst>
              <a:ext uri="{FF2B5EF4-FFF2-40B4-BE49-F238E27FC236}">
                <a16:creationId xmlns:a16="http://schemas.microsoft.com/office/drawing/2014/main" id="{3B430473-08A3-4048-92AB-8FD0D8506E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1649" t="32777" r="38316" b="17198"/>
          <a:stretch/>
        </p:blipFill>
        <p:spPr>
          <a:xfrm>
            <a:off x="4523426" y="4235649"/>
            <a:ext cx="2337495" cy="2203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85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/>
          <p:cNvSpPr txBox="1">
            <a:spLocks noGrp="1"/>
          </p:cNvSpPr>
          <p:nvPr>
            <p:ph type="ftr" idx="11"/>
          </p:nvPr>
        </p:nvSpPr>
        <p:spPr>
          <a:xfrm>
            <a:off x="526466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s-MX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B2DB5-B1AC-400B-A7EE-344B1B0FC98B}"/>
              </a:ext>
            </a:extLst>
          </p:cNvPr>
          <p:cNvSpPr txBox="1"/>
          <p:nvPr/>
        </p:nvSpPr>
        <p:spPr>
          <a:xfrm>
            <a:off x="509587" y="612844"/>
            <a:ext cx="6019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Comparación dentro y fuera de la NJR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Último año de la </a:t>
            </a:r>
            <a:r>
              <a:rPr lang="es-E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cronosecuencia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(2020).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27 de julio al 15 de octubre de 2020 (temporada húmeda).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umatoria de los compuestos de los índices (NDVI y EVI), para los sitios conservados de cada clase dentro y fuera de la NJR.  </a:t>
            </a: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Pruebas de t simples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Comparación entre clases de vegetación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parámetros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fenológicos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ruebas de Kruskal-Wallis para cada parámetro (7 clases de cobertura dentro y fuera de la NJR).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ruebas </a:t>
            </a:r>
            <a:r>
              <a:rPr lang="es-E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post-hoc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Dunn.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Google Shape;1014;p50">
            <a:extLst>
              <a:ext uri="{FF2B5EF4-FFF2-40B4-BE49-F238E27FC236}">
                <a16:creationId xmlns:a16="http://schemas.microsoft.com/office/drawing/2014/main" id="{52D48473-6B83-49CC-BEA7-AAF7AB9EB9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528" t="10309" r="7279" b="15609"/>
          <a:stretch/>
        </p:blipFill>
        <p:spPr>
          <a:xfrm>
            <a:off x="6688315" y="430174"/>
            <a:ext cx="4803289" cy="5814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42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</a:t>
            </a:fld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641753" y="589122"/>
            <a:ext cx="10595663" cy="426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Aproximadamente tres cuartas partes de la superficie terrestre ha sido alterada por actividades humanas. 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Transformación de ecosistemas (avance frontera agrícola, ganadera, urbana).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1117212" y="2591342"/>
            <a:ext cx="3911160" cy="282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Cuantificar y comprender el cambio en el uso de la tierra y su dinámica espacio-temporal.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cambia la heterogeneidad y los procesos ecológicos del paisaje tras un cambio de uso de suelo? </a:t>
            </a:r>
            <a:endParaRPr dirty="0"/>
          </a:p>
        </p:txBody>
      </p:sp>
      <p:pic>
        <p:nvPicPr>
          <p:cNvPr id="140" name="Google Shape;140;p4" descr="ESA - Mapping Mexico&amp;#39;s land co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2205" y="2198842"/>
            <a:ext cx="6036790" cy="395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 descr="ESA - Mapping Mexico&amp;#39;s land cover"/>
          <p:cNvPicPr preferRelativeResize="0"/>
          <p:nvPr/>
        </p:nvPicPr>
        <p:blipFill rotWithShape="1">
          <a:blip r:embed="rId4">
            <a:alphaModFix/>
          </a:blip>
          <a:srcRect l="72727" t="46085" r="4869" b="51054"/>
          <a:stretch/>
        </p:blipFill>
        <p:spPr>
          <a:xfrm>
            <a:off x="5334001" y="5794525"/>
            <a:ext cx="3615568" cy="30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 descr="GIFs El sistema solar y su estructura - Todos los planet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6354" y="1993286"/>
            <a:ext cx="1764940" cy="17649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66;p6"/>
          <p:cNvSpPr txBox="1"/>
          <p:nvPr/>
        </p:nvSpPr>
        <p:spPr>
          <a:xfrm>
            <a:off x="-282540" y="6428970"/>
            <a:ext cx="5082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MX" sz="1200" dirty="0" err="1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Winkler</a:t>
            </a:r>
            <a:r>
              <a:rPr lang="es-MX" sz="12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al., 2021)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5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43"/>
          <p:cNvPicPr preferRelativeResize="0"/>
          <p:nvPr/>
        </p:nvPicPr>
        <p:blipFill rotWithShape="1">
          <a:blip r:embed="rId3">
            <a:alphaModFix/>
          </a:blip>
          <a:srcRect r="17584" b="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  <a:solidFill>
            <a:srgbClr val="A5A5A5"/>
          </a:solidFill>
          <a:ln>
            <a:noFill/>
          </a:ln>
        </p:spPr>
      </p:pic>
      <p:sp>
        <p:nvSpPr>
          <p:cNvPr id="863" name="Google Shape;863;p43"/>
          <p:cNvSpPr/>
          <p:nvPr/>
        </p:nvSpPr>
        <p:spPr>
          <a:xfrm rot="10800000" flipH="1">
            <a:off x="0" y="-478"/>
            <a:ext cx="7859800" cy="6858478"/>
          </a:xfrm>
          <a:custGeom>
            <a:avLst/>
            <a:gdLst/>
            <a:ahLst/>
            <a:cxnLst/>
            <a:rect l="l" t="t" r="r" b="b"/>
            <a:pathLst>
              <a:path w="7859800" h="6858478" extrusionOk="0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rgbClr val="3A3838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3"/>
          <p:cNvSpPr/>
          <p:nvPr/>
        </p:nvSpPr>
        <p:spPr>
          <a:xfrm rot="10800000" flipH="1">
            <a:off x="0" y="70959"/>
            <a:ext cx="7431174" cy="6858478"/>
          </a:xfrm>
          <a:custGeom>
            <a:avLst/>
            <a:gdLst/>
            <a:ahLst/>
            <a:cxnLst/>
            <a:rect l="l" t="t" r="r" b="b"/>
            <a:pathLst>
              <a:path w="7431174" h="6858478" extrusionOk="0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20</a:t>
            </a:fld>
            <a:endParaRPr/>
          </a:p>
        </p:txBody>
      </p:sp>
      <p:sp>
        <p:nvSpPr>
          <p:cNvPr id="866" name="Google Shape;866;p43"/>
          <p:cNvSpPr txBox="1"/>
          <p:nvPr/>
        </p:nvSpPr>
        <p:spPr>
          <a:xfrm>
            <a:off x="614336" y="1027516"/>
            <a:ext cx="4605444" cy="503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Esquema de clases propuesto: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Encinar.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Matorral subtropical.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Matorral xerófilo.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Mezquital.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Pastizal.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Pastizal inducido.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Vegetación e arroyos.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604;p30"/>
          <p:cNvSpPr/>
          <p:nvPr/>
        </p:nvSpPr>
        <p:spPr>
          <a:xfrm>
            <a:off x="1032516" y="551605"/>
            <a:ext cx="7854309" cy="46162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Resultados: Caracterizar la estructura de la vegetación 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03;p30"/>
          <p:cNvSpPr/>
          <p:nvPr/>
        </p:nvSpPr>
        <p:spPr>
          <a:xfrm>
            <a:off x="564090" y="432390"/>
            <a:ext cx="686880" cy="712086"/>
          </a:xfrm>
          <a:prstGeom prst="flowChartConnector">
            <a:avLst/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7061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44;p37"/>
          <p:cNvSpPr txBox="1"/>
          <p:nvPr/>
        </p:nvSpPr>
        <p:spPr>
          <a:xfrm>
            <a:off x="1089516" y="371314"/>
            <a:ext cx="8603124" cy="461624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glow rad="101600">
              <a:srgbClr val="00FF00">
                <a:alpha val="60000"/>
              </a:srgbClr>
            </a:glo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Resultados: Comportamiento fenológico de la vegetación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21</a:t>
            </a:fld>
            <a:endParaRPr/>
          </a:p>
        </p:txBody>
      </p:sp>
      <p:cxnSp>
        <p:nvCxnSpPr>
          <p:cNvPr id="1184" name="Google Shape;1184;p58"/>
          <p:cNvCxnSpPr/>
          <p:nvPr/>
        </p:nvCxnSpPr>
        <p:spPr>
          <a:xfrm>
            <a:off x="4055269" y="2949448"/>
            <a:ext cx="35437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185" name="Google Shape;1185;p58"/>
          <p:cNvSpPr txBox="1"/>
          <p:nvPr/>
        </p:nvSpPr>
        <p:spPr>
          <a:xfrm>
            <a:off x="491857" y="1992542"/>
            <a:ext cx="28082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</a:t>
            </a: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MODIS NDVI</a:t>
            </a:r>
            <a:endParaRPr dirty="0"/>
          </a:p>
        </p:txBody>
      </p:sp>
      <p:pic>
        <p:nvPicPr>
          <p:cNvPr id="1186" name="Google Shape;1186;p58"/>
          <p:cNvPicPr preferRelativeResize="0"/>
          <p:nvPr/>
        </p:nvPicPr>
        <p:blipFill rotWithShape="1">
          <a:blip r:embed="rId3">
            <a:alphaModFix/>
          </a:blip>
          <a:srcRect l="27501" t="34355" r="23647" b="21802"/>
          <a:stretch/>
        </p:blipFill>
        <p:spPr>
          <a:xfrm>
            <a:off x="7272351" y="2401239"/>
            <a:ext cx="4421302" cy="223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58"/>
          <p:cNvSpPr txBox="1"/>
          <p:nvPr/>
        </p:nvSpPr>
        <p:spPr>
          <a:xfrm>
            <a:off x="6960051" y="2081553"/>
            <a:ext cx="28954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</a:t>
            </a: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MODIS EVI</a:t>
            </a:r>
            <a:endParaRPr dirty="0"/>
          </a:p>
        </p:txBody>
      </p:sp>
      <p:sp>
        <p:nvSpPr>
          <p:cNvPr id="1188" name="Google Shape;1188;p58"/>
          <p:cNvSpPr txBox="1"/>
          <p:nvPr/>
        </p:nvSpPr>
        <p:spPr>
          <a:xfrm>
            <a:off x="4463671" y="4923521"/>
            <a:ext cx="2883243" cy="132343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Extracción de información correspondiente a el área considerada. </a:t>
            </a:r>
            <a:endParaRPr/>
          </a:p>
        </p:txBody>
      </p:sp>
      <p:pic>
        <p:nvPicPr>
          <p:cNvPr id="1189" name="Google Shape;1189;p58"/>
          <p:cNvPicPr preferRelativeResize="0"/>
          <p:nvPr/>
        </p:nvPicPr>
        <p:blipFill rotWithShape="1">
          <a:blip r:embed="rId4">
            <a:alphaModFix/>
          </a:blip>
          <a:srcRect l="42567" t="29308" r="38514" b="31651"/>
          <a:stretch/>
        </p:blipFill>
        <p:spPr>
          <a:xfrm>
            <a:off x="1561260" y="4595463"/>
            <a:ext cx="1715535" cy="199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58"/>
          <p:cNvPicPr preferRelativeResize="0"/>
          <p:nvPr/>
        </p:nvPicPr>
        <p:blipFill rotWithShape="1">
          <a:blip r:embed="rId5">
            <a:alphaModFix/>
          </a:blip>
          <a:srcRect l="43108" t="30751" r="39189" b="32732"/>
          <a:stretch/>
        </p:blipFill>
        <p:spPr>
          <a:xfrm>
            <a:off x="8531162" y="4643009"/>
            <a:ext cx="1532079" cy="188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58"/>
          <p:cNvPicPr preferRelativeResize="0"/>
          <p:nvPr/>
        </p:nvPicPr>
        <p:blipFill rotWithShape="1">
          <a:blip r:embed="rId6">
            <a:alphaModFix/>
          </a:blip>
          <a:srcRect l="27432" t="33633" r="23580" b="21682"/>
          <a:stretch/>
        </p:blipFill>
        <p:spPr>
          <a:xfrm>
            <a:off x="686041" y="2293598"/>
            <a:ext cx="4502478" cy="2310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2" name="Google Shape;1192;p58"/>
          <p:cNvCxnSpPr>
            <a:stCxn id="1188" idx="1"/>
            <a:endCxn id="1189" idx="3"/>
          </p:cNvCxnSpPr>
          <p:nvPr/>
        </p:nvCxnSpPr>
        <p:spPr>
          <a:xfrm flipH="1">
            <a:off x="3276795" y="5585241"/>
            <a:ext cx="1186876" cy="584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193" name="Google Shape;1193;p58" descr="File:ArcGIS logo.png - Wikimedia Comm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91588" y="898340"/>
            <a:ext cx="859371" cy="8593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58"/>
          <p:cNvSpPr/>
          <p:nvPr/>
        </p:nvSpPr>
        <p:spPr>
          <a:xfrm>
            <a:off x="5198570" y="2749393"/>
            <a:ext cx="1324402" cy="40011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481 Capas </a:t>
            </a:r>
            <a:endParaRPr/>
          </a:p>
        </p:txBody>
      </p:sp>
      <p:sp>
        <p:nvSpPr>
          <p:cNvPr id="1195" name="Google Shape;1195;p58"/>
          <p:cNvSpPr/>
          <p:nvPr/>
        </p:nvSpPr>
        <p:spPr>
          <a:xfrm>
            <a:off x="4571795" y="3120561"/>
            <a:ext cx="2775119" cy="49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18/02/2000 – 18/12/2020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6" name="Google Shape;1196;p58"/>
          <p:cNvSpPr/>
          <p:nvPr/>
        </p:nvSpPr>
        <p:spPr>
          <a:xfrm>
            <a:off x="1747910" y="1168898"/>
            <a:ext cx="955012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Compilación de capas para la </a:t>
            </a:r>
            <a:r>
              <a:rPr lang="es-MX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cronosecuencia</a:t>
            </a: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2000 – 2020 NDVI/EVI.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Corte de compilación de capas a extensión del área de interés.</a:t>
            </a:r>
            <a:endParaRPr dirty="0"/>
          </a:p>
        </p:txBody>
      </p:sp>
      <p:cxnSp>
        <p:nvCxnSpPr>
          <p:cNvPr id="1198" name="Google Shape;1198;p58"/>
          <p:cNvCxnSpPr>
            <a:stCxn id="1188" idx="3"/>
            <a:endCxn id="1190" idx="1"/>
          </p:cNvCxnSpPr>
          <p:nvPr/>
        </p:nvCxnSpPr>
        <p:spPr>
          <a:xfrm flipV="1">
            <a:off x="7346914" y="5585240"/>
            <a:ext cx="1184248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09" name="Google Shape;1209;p58"/>
          <p:cNvSpPr/>
          <p:nvPr/>
        </p:nvSpPr>
        <p:spPr>
          <a:xfrm>
            <a:off x="686041" y="246083"/>
            <a:ext cx="686880" cy="712086"/>
          </a:xfrm>
          <a:prstGeom prst="flowChartConnector">
            <a:avLst/>
          </a:prstGeom>
          <a:solidFill>
            <a:srgbClr val="46F82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194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22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B5E294-7973-4503-8EF6-496820577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85631"/>
              </p:ext>
            </p:extLst>
          </p:nvPr>
        </p:nvGraphicFramePr>
        <p:xfrm>
          <a:off x="6086621" y="1734836"/>
          <a:ext cx="5791200" cy="243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09746">
                  <a:extLst>
                    <a:ext uri="{9D8B030D-6E8A-4147-A177-3AD203B41FA5}">
                      <a16:colId xmlns:a16="http://schemas.microsoft.com/office/drawing/2014/main" val="2449877885"/>
                    </a:ext>
                  </a:extLst>
                </a:gridCol>
                <a:gridCol w="2581454">
                  <a:extLst>
                    <a:ext uri="{9D8B030D-6E8A-4147-A177-3AD203B41FA5}">
                      <a16:colId xmlns:a16="http://schemas.microsoft.com/office/drawing/2014/main" val="46876501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Dentro - Fuera de la NJR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de Student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061108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Encinar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2,88 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-5.31, p=8.036</a:t>
                      </a:r>
                      <a:r>
                        <a:rPr lang="es-ES" sz="2000" b="1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34769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Matorral subtropical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2,94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-4.16, p= 9.96</a:t>
                      </a:r>
                      <a:r>
                        <a:rPr lang="es-ES" sz="2000" b="1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93394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Matorral xerófilo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</a:t>
                      </a: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s-E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0.68, p=0.4952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57205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Mezquital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2,32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3.30, p= 0.0142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078107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Pastizal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2,135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-6.39, p=3.53</a:t>
                      </a:r>
                      <a:r>
                        <a:rPr lang="es-ES" sz="2000" b="1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3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Pastizal inducido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2,39</a:t>
                      </a:r>
                      <a:r>
                        <a:rPr lang="es-E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0.81, p=0.4226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38443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Vegetación de arroyo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2,50</a:t>
                      </a: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-5.18 p=-3.93</a:t>
                      </a:r>
                      <a:r>
                        <a:rPr lang="es-ES" sz="2000" b="1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97896709"/>
                  </a:ext>
                </a:extLst>
              </a:tr>
            </a:tbl>
          </a:graphicData>
        </a:graphic>
      </p:graphicFrame>
      <p:pic>
        <p:nvPicPr>
          <p:cNvPr id="30" name="image21.png">
            <a:extLst>
              <a:ext uri="{FF2B5EF4-FFF2-40B4-BE49-F238E27FC236}">
                <a16:creationId xmlns:a16="http://schemas.microsoft.com/office/drawing/2014/main" id="{8C93A9A4-7AA1-49EF-8806-64673132E28E}"/>
              </a:ext>
            </a:extLst>
          </p:cNvPr>
          <p:cNvPicPr/>
          <p:nvPr/>
        </p:nvPicPr>
        <p:blipFill rotWithShape="1">
          <a:blip r:embed="rId3"/>
          <a:srcRect l="5206" t="1936" r="6319" b="2597"/>
          <a:stretch/>
        </p:blipFill>
        <p:spPr bwMode="auto">
          <a:xfrm>
            <a:off x="445477" y="501015"/>
            <a:ext cx="5039511" cy="585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92F343-C6A6-4F1B-8CD1-A1C23676A700}"/>
              </a:ext>
            </a:extLst>
          </p:cNvPr>
          <p:cNvSpPr txBox="1"/>
          <p:nvPr/>
        </p:nvSpPr>
        <p:spPr>
          <a:xfrm>
            <a:off x="6720254" y="4370152"/>
            <a:ext cx="47865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418840" algn="l"/>
              </a:tabLst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Tanto el matorral xerófilo como el pastizal inducido se comportan de forma similar dentro y fuera de la reserva.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25DB9B-8EEC-4230-B6D5-FFDD367AFF9E}"/>
              </a:ext>
            </a:extLst>
          </p:cNvPr>
          <p:cNvSpPr txBox="1"/>
          <p:nvPr/>
        </p:nvSpPr>
        <p:spPr>
          <a:xfrm>
            <a:off x="7144041" y="502689"/>
            <a:ext cx="3938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Comparación dentro y fuera de la NJR (NDVI)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30889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23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99539B-BFC7-4A90-9326-A30FDD641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90900"/>
              </p:ext>
            </p:extLst>
          </p:nvPr>
        </p:nvGraphicFramePr>
        <p:xfrm>
          <a:off x="6146131" y="1564104"/>
          <a:ext cx="5824025" cy="26098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27939">
                  <a:extLst>
                    <a:ext uri="{9D8B030D-6E8A-4147-A177-3AD203B41FA5}">
                      <a16:colId xmlns:a16="http://schemas.microsoft.com/office/drawing/2014/main" val="2951384910"/>
                    </a:ext>
                  </a:extLst>
                </a:gridCol>
                <a:gridCol w="2596086">
                  <a:extLst>
                    <a:ext uri="{9D8B030D-6E8A-4147-A177-3AD203B41FA5}">
                      <a16:colId xmlns:a16="http://schemas.microsoft.com/office/drawing/2014/main" val="3604908603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Dentro - Fuera de la NJR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de Student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1800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Encinar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2,88 </a:t>
                      </a: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-3.79, p=0.000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22813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Matorral subtropical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2,94</a:t>
                      </a: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-1.96, p= 0.055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1944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Matorral xerófilo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2,70</a:t>
                      </a:r>
                      <a:r>
                        <a:rPr lang="es-E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-0.03, p=0.970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88160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Mezquital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2,32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3.30, p= 0.0142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05058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Pastizal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2,135</a:t>
                      </a: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-6.80, p=3.23</a:t>
                      </a:r>
                      <a:r>
                        <a:rPr lang="es-ES" sz="2000" b="1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9225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Pastizal inducido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2,39</a:t>
                      </a: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2.17, p=0.037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592341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Vegetación de arroyo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s-ES" sz="20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2,50</a:t>
                      </a:r>
                      <a:r>
                        <a:rPr lang="es-E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-4.71 p=1.99</a:t>
                      </a:r>
                      <a:r>
                        <a:rPr lang="es-ES" sz="2000" b="1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-05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33206393"/>
                  </a:ext>
                </a:extLst>
              </a:tr>
            </a:tbl>
          </a:graphicData>
        </a:graphic>
      </p:graphicFrame>
      <p:pic>
        <p:nvPicPr>
          <p:cNvPr id="19" name="image25.png">
            <a:extLst>
              <a:ext uri="{FF2B5EF4-FFF2-40B4-BE49-F238E27FC236}">
                <a16:creationId xmlns:a16="http://schemas.microsoft.com/office/drawing/2014/main" id="{A8828027-52E6-4FDA-97A2-5BBD0D974CA0}"/>
              </a:ext>
            </a:extLst>
          </p:cNvPr>
          <p:cNvPicPr/>
          <p:nvPr/>
        </p:nvPicPr>
        <p:blipFill rotWithShape="1">
          <a:blip r:embed="rId3"/>
          <a:srcRect l="4766" t="2031" r="6184" b="2330"/>
          <a:stretch/>
        </p:blipFill>
        <p:spPr bwMode="auto">
          <a:xfrm>
            <a:off x="581842" y="478155"/>
            <a:ext cx="5317588" cy="5901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8F7644-BEA0-4326-8FBA-33F8FFE2EF81}"/>
              </a:ext>
            </a:extLst>
          </p:cNvPr>
          <p:cNvSpPr txBox="1"/>
          <p:nvPr/>
        </p:nvSpPr>
        <p:spPr>
          <a:xfrm>
            <a:off x="6467325" y="4536935"/>
            <a:ext cx="4786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418840" algn="l"/>
              </a:tabLst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Ambos tipos de matorrales se comportan de manera similar dentro y fuera de la reserva.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0F6C8-AAFB-4917-83B6-A16E170ED48A}"/>
              </a:ext>
            </a:extLst>
          </p:cNvPr>
          <p:cNvSpPr txBox="1"/>
          <p:nvPr/>
        </p:nvSpPr>
        <p:spPr>
          <a:xfrm>
            <a:off x="7005145" y="579019"/>
            <a:ext cx="4103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Comparación dentro y fuera de la NJR (EVI)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311276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23.png" descr="Chart&#10;&#10;Description automatically generated">
            <a:extLst>
              <a:ext uri="{FF2B5EF4-FFF2-40B4-BE49-F238E27FC236}">
                <a16:creationId xmlns:a16="http://schemas.microsoft.com/office/drawing/2014/main" id="{E83870F1-B883-4A5B-8159-BFE01228FE0A}"/>
              </a:ext>
            </a:extLst>
          </p:cNvPr>
          <p:cNvPicPr/>
          <p:nvPr/>
        </p:nvPicPr>
        <p:blipFill rotWithShape="1">
          <a:blip r:embed="rId3"/>
          <a:srcRect t="2360" b="3427"/>
          <a:stretch/>
        </p:blipFill>
        <p:spPr bwMode="auto">
          <a:xfrm>
            <a:off x="5306597" y="754020"/>
            <a:ext cx="6608005" cy="57848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24</a:t>
            </a:fld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AE626-63D5-4879-818B-30A34460FCF6}"/>
              </a:ext>
            </a:extLst>
          </p:cNvPr>
          <p:cNvSpPr txBox="1"/>
          <p:nvPr/>
        </p:nvSpPr>
        <p:spPr>
          <a:xfrm>
            <a:off x="641960" y="313105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1400"/>
              </a:spcBef>
              <a:spcAft>
                <a:spcPts val="400"/>
              </a:spcAft>
            </a:pPr>
            <a:r>
              <a:rPr lang="es-ES" sz="2400" b="1" dirty="0">
                <a:effectLst/>
                <a:latin typeface="Times New Roman" panose="02020603050405020304" pitchFamily="18" charset="0"/>
              </a:rPr>
              <a:t>Comparación entre clases de vegetación</a:t>
            </a:r>
            <a:endParaRPr lang="en-US" sz="2800" b="1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8EDB1-CF4A-4FBF-8FFA-0B0185D50874}"/>
              </a:ext>
            </a:extLst>
          </p:cNvPr>
          <p:cNvSpPr txBox="1"/>
          <p:nvPr/>
        </p:nvSpPr>
        <p:spPr>
          <a:xfrm>
            <a:off x="641960" y="1338684"/>
            <a:ext cx="4195448" cy="472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1200"/>
              </a:spcBef>
              <a:spcAft>
                <a:spcPts val="200"/>
              </a:spcAft>
            </a:pPr>
            <a:r>
              <a:rPr lang="es-ES" sz="2400" u="sng" dirty="0">
                <a:effectLst/>
                <a:latin typeface="Times New Roman" panose="02020603050405020304" pitchFamily="18" charset="0"/>
              </a:rPr>
              <a:t>Inicio de la temporada </a:t>
            </a:r>
          </a:p>
          <a:p>
            <a:pPr marL="0" marR="0">
              <a:spcBef>
                <a:spcPts val="1200"/>
              </a:spcBef>
              <a:spcAft>
                <a:spcPts val="200"/>
              </a:spcAft>
            </a:pPr>
            <a:endParaRPr lang="en-US" sz="2000" b="1" dirty="0">
              <a:effectLst/>
              <a:latin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 inicio de la temporada de crecimiento es muy similar en todas las clases de vegetación.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encontraron diferencias (X</a:t>
            </a:r>
            <a:r>
              <a:rPr lang="es-ES" sz="2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13,259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=32.307, p= 0.0021), solo entre el encinar dentro de la reserva y el matorral subtropical fuera de la NJR. </a:t>
            </a:r>
          </a:p>
        </p:txBody>
      </p:sp>
    </p:spTree>
    <p:extLst>
      <p:ext uri="{BB962C8B-B14F-4D97-AF65-F5344CB8AC3E}">
        <p14:creationId xmlns:p14="http://schemas.microsoft.com/office/powerpoint/2010/main" val="378090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7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F5558F-B79F-4DEE-8C18-C9498C1A592A}"/>
              </a:ext>
            </a:extLst>
          </p:cNvPr>
          <p:cNvPicPr/>
          <p:nvPr/>
        </p:nvPicPr>
        <p:blipFill rotWithShape="1">
          <a:blip r:embed="rId3"/>
          <a:srcRect b="3503"/>
          <a:stretch/>
        </p:blipFill>
        <p:spPr bwMode="auto">
          <a:xfrm>
            <a:off x="5923625" y="374626"/>
            <a:ext cx="6268375" cy="6192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25</a:t>
            </a:fld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2712F-2E56-400B-9D7B-FA3ED61767E0}"/>
              </a:ext>
            </a:extLst>
          </p:cNvPr>
          <p:cNvSpPr txBox="1"/>
          <p:nvPr/>
        </p:nvSpPr>
        <p:spPr>
          <a:xfrm>
            <a:off x="647115" y="402761"/>
            <a:ext cx="5448886" cy="362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1200"/>
              </a:spcBef>
              <a:spcAft>
                <a:spcPts val="200"/>
              </a:spcAft>
            </a:pPr>
            <a:r>
              <a:rPr lang="es-ES" sz="2400" u="sng" dirty="0">
                <a:effectLst/>
                <a:latin typeface="Times New Roman" panose="02020603050405020304" pitchFamily="18" charset="0"/>
              </a:rPr>
              <a:t>Duración de la temporada </a:t>
            </a:r>
          </a:p>
          <a:p>
            <a:pPr marL="0" marR="0" algn="ctr">
              <a:spcBef>
                <a:spcPts val="1200"/>
              </a:spcBef>
              <a:spcAft>
                <a:spcPts val="200"/>
              </a:spcAft>
            </a:pPr>
            <a:endParaRPr lang="en-US" sz="2400" u="sng" dirty="0">
              <a:effectLst/>
              <a:latin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encontraron diferencias significativas entre los grupos analizados (X</a:t>
            </a:r>
            <a:r>
              <a:rPr lang="es-ES" sz="2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13,259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=65.66, p= 4.99</a:t>
            </a:r>
            <a:r>
              <a:rPr lang="es-ES" sz="2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-9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hubo diferencias al interior de las mismas clases de vegetación (dentro-fuera NJR).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257DC-2A47-45DF-BCFB-9E1C3710D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39" y="4201218"/>
            <a:ext cx="5448886" cy="233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4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26</a:t>
            </a:fld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19071-0A39-43C9-A4D3-BEA4CDC1E01A}"/>
              </a:ext>
            </a:extLst>
          </p:cNvPr>
          <p:cNvSpPr txBox="1"/>
          <p:nvPr/>
        </p:nvSpPr>
        <p:spPr>
          <a:xfrm>
            <a:off x="516990" y="501650"/>
            <a:ext cx="52929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Integral menor</a:t>
            </a:r>
          </a:p>
          <a:p>
            <a:pPr algn="ctr"/>
            <a:endParaRPr lang="es-ES" sz="2400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Hubo diferencias entre clases de vegetación (X</a:t>
            </a:r>
            <a:r>
              <a:rPr lang="es-ES" sz="2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13,259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=31.087, p = 0.003).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se encontraron diferencias al interior de las mismas clases de vegetación (dentro-fuera NJR).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image5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6567478C-DC79-4022-97F5-1CB26EEE9DA0}"/>
              </a:ext>
            </a:extLst>
          </p:cNvPr>
          <p:cNvPicPr/>
          <p:nvPr/>
        </p:nvPicPr>
        <p:blipFill rotWithShape="1">
          <a:blip r:embed="rId3"/>
          <a:srcRect l="6042" r="5321" b="3182"/>
          <a:stretch/>
        </p:blipFill>
        <p:spPr bwMode="auto">
          <a:xfrm>
            <a:off x="6227298" y="236289"/>
            <a:ext cx="5809958" cy="61200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EF72E-58FC-4E99-9691-40B95B23B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6" y="4103715"/>
            <a:ext cx="5391443" cy="243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84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61" descr="Bábaco, photo by Evalyn Bemis"/>
          <p:cNvPicPr preferRelativeResize="0"/>
          <p:nvPr/>
        </p:nvPicPr>
        <p:blipFill rotWithShape="1">
          <a:blip r:embed="rId3">
            <a:alphaModFix/>
          </a:blip>
          <a:srcRect b="8392"/>
          <a:stretch/>
        </p:blipFill>
        <p:spPr>
          <a:xfrm>
            <a:off x="-4221" y="0"/>
            <a:ext cx="12196222" cy="686680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58" name="Google Shape;1258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61"/>
          <p:cNvSpPr txBox="1">
            <a:spLocks noGrp="1"/>
          </p:cNvSpPr>
          <p:nvPr>
            <p:ph type="sldNum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>
                <a:solidFill>
                  <a:schemeClr val="tx1"/>
                </a:solidFill>
              </a:rPr>
              <a:t>27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Google Shape;1260;p61">
            <a:extLst>
              <a:ext uri="{FF2B5EF4-FFF2-40B4-BE49-F238E27FC236}">
                <a16:creationId xmlns:a16="http://schemas.microsoft.com/office/drawing/2014/main" id="{646490AC-7810-44B0-8FA8-F3B2C510645D}"/>
              </a:ext>
            </a:extLst>
          </p:cNvPr>
          <p:cNvSpPr txBox="1"/>
          <p:nvPr/>
        </p:nvSpPr>
        <p:spPr>
          <a:xfrm>
            <a:off x="282508" y="3239287"/>
            <a:ext cx="11622763" cy="3262391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2400" b="1" dirty="0">
                <a:latin typeface="Times New Roman"/>
                <a:ea typeface="Times New Roman"/>
                <a:cs typeface="Times New Roman"/>
                <a:sym typeface="Times New Roman"/>
              </a:rPr>
              <a:t>Conclusiones preliminares </a:t>
            </a:r>
          </a:p>
          <a:p>
            <a:endParaRPr lang="es-MX" sz="10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 comparación de NDVI y EVI, mostró diferencias significativas en la mayoría de las clases de vegetación, al ser comparadas al interior y exterior de la NJR. La única clase que no mostró diferencias en ambos índices fue el matorral xerófilo. </a:t>
            </a:r>
          </a:p>
          <a:p>
            <a:pPr marL="457200" marR="0" lvl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MX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 encontraron diferencias fenológicos entre clases, pero no dentro de las clases de vegetación. Esto sugiere respuestas específicas de cada tipo de vegetación en función de sus patrones fenológicos únicos.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152312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1" name="Google Shape;1331;p65" descr="A picture containing vege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74" r="23010" b="2368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6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6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6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65"/>
          <p:cNvSpPr txBox="1"/>
          <p:nvPr/>
        </p:nvSpPr>
        <p:spPr>
          <a:xfrm>
            <a:off x="468702" y="1216325"/>
            <a:ext cx="728644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lang="es-MX" sz="36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 espacio-temporal de la distribución de la cobertura de suelo y dinámicas de la vegetación en zonas de interés para la conservación en el centro-este del estado de Sonora</a:t>
            </a:r>
            <a:endParaRPr sz="16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6" name="Google Shape;1336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7908" y="3713966"/>
            <a:ext cx="1897039" cy="115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86418" y="2042321"/>
            <a:ext cx="1464499" cy="144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24997" y="412911"/>
            <a:ext cx="1531137" cy="151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65" descr="Northern Jaguar Project Reviews and Ratings | Tucson, AZ | Donate,  Volunteer, Review | GreatNonprofits"/>
          <p:cNvPicPr preferRelativeResize="0"/>
          <p:nvPr/>
        </p:nvPicPr>
        <p:blipFill rotWithShape="1">
          <a:blip r:embed="rId7">
            <a:alphaModFix/>
          </a:blip>
          <a:srcRect b="8472"/>
          <a:stretch/>
        </p:blipFill>
        <p:spPr>
          <a:xfrm>
            <a:off x="9860418" y="4985018"/>
            <a:ext cx="1716498" cy="1399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65"/>
          <p:cNvSpPr txBox="1">
            <a:spLocks noGrp="1"/>
          </p:cNvSpPr>
          <p:nvPr>
            <p:ph type="subTitle" idx="1"/>
          </p:nvPr>
        </p:nvSpPr>
        <p:spPr>
          <a:xfrm>
            <a:off x="477979" y="4872922"/>
            <a:ext cx="7277167" cy="16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MX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Biol. Sara Dennis Pacheco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MX" dirty="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 de enero de 2022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687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3</a:t>
            </a:fld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964632" y="470901"/>
            <a:ext cx="5677836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Reservas para la conservación:</a:t>
            </a:r>
            <a:endParaRPr dirty="0"/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Principales estrategias en conservación. </a:t>
            </a:r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Buenos escenarios para llevar a cabo estudios que respondan estas preguntas.</a:t>
            </a:r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7112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190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71120" lvl="0" indent="-190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8"/>
          <p:cNvSpPr txBox="1">
            <a:spLocks noGrp="1"/>
          </p:cNvSpPr>
          <p:nvPr>
            <p:ph type="ftr" idx="11"/>
          </p:nvPr>
        </p:nvSpPr>
        <p:spPr>
          <a:xfrm>
            <a:off x="2949570" y="6451038"/>
            <a:ext cx="6292859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MX" dirty="0" err="1">
                <a:latin typeface="Times New Roman"/>
                <a:ea typeface="Times New Roman"/>
                <a:cs typeface="Times New Roman"/>
                <a:sym typeface="Times New Roman"/>
              </a:rPr>
              <a:t>Maass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et al., 2010, de la fuente et al., 2019). </a:t>
            </a:r>
            <a:endParaRPr dirty="0"/>
          </a:p>
        </p:txBody>
      </p:sp>
      <p:pic>
        <p:nvPicPr>
          <p:cNvPr id="191" name="Google Shape;191;p8" descr="Biodiversidad de Sonora, México · NaturaLis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856" y="2738471"/>
            <a:ext cx="5762394" cy="32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 descr="Áreas Naturales Protegidas en Riviera Nayarit, un tesoro de biodiversidad -  Riviera Nayarit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9319" y="470901"/>
            <a:ext cx="4468239" cy="276336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7319731" y="3661097"/>
            <a:ext cx="4107413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7112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Cambios en la dinámica local/regional.</a:t>
            </a:r>
          </a:p>
          <a:p>
            <a:pPr marL="342900" marR="7112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  <a:p>
            <a:pPr marL="342900" marR="7112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Seguimiento de procesos ecológicos a largo plazo.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71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" descr="A picture containing mountain, outdoor, sky, gr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9919" r="24035"/>
          <a:stretch/>
        </p:blipFill>
        <p:spPr>
          <a:xfrm>
            <a:off x="0" y="10"/>
            <a:ext cx="577988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6412119" y="450462"/>
            <a:ext cx="5461014" cy="439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Ecología del paisaje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 entre patrones espaciales y procesos ecológicos: </a:t>
            </a:r>
            <a:endParaRPr dirty="0"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Heterogeneidad (causas y consecuencias).</a:t>
            </a:r>
            <a:endParaRPr dirty="0"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Considera tiempo y espacio.</a:t>
            </a:r>
            <a:endParaRPr dirty="0"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Efecto antrópico.</a:t>
            </a: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Multiescalar. </a:t>
            </a: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dirty="0"/>
          </a:p>
        </p:txBody>
      </p:sp>
      <p:sp>
        <p:nvSpPr>
          <p:cNvPr id="166" name="Google Shape;166;p6"/>
          <p:cNvSpPr txBox="1"/>
          <p:nvPr/>
        </p:nvSpPr>
        <p:spPr>
          <a:xfrm>
            <a:off x="6601299" y="6550415"/>
            <a:ext cx="5082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(Arroyo-Rodríguez et al., 2017). </a:t>
            </a:r>
            <a:endParaRPr dirty="0"/>
          </a:p>
        </p:txBody>
      </p:sp>
      <p:sp>
        <p:nvSpPr>
          <p:cNvPr id="167" name="Google Shape;16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4</a:t>
            </a:fld>
            <a:endParaRPr/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 t="-10130" b="10130"/>
          <a:stretch/>
        </p:blipFill>
        <p:spPr>
          <a:xfrm>
            <a:off x="6475319" y="4170820"/>
            <a:ext cx="5334614" cy="200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7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0" descr="hoja, planta, ecología, mano, dibujar, estilo, icono 2566648 Vector en  Vecteezy"/>
          <p:cNvPicPr preferRelativeResize="0"/>
          <p:nvPr/>
        </p:nvPicPr>
        <p:blipFill rotWithShape="1">
          <a:blip r:embed="rId3">
            <a:alphaModFix/>
          </a:blip>
          <a:srcRect r="15791"/>
          <a:stretch/>
        </p:blipFill>
        <p:spPr>
          <a:xfrm>
            <a:off x="11175023" y="2480996"/>
            <a:ext cx="764157" cy="90744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 txBox="1">
            <a:spLocks noGrp="1"/>
          </p:cNvSpPr>
          <p:nvPr>
            <p:ph type="ftr" idx="11"/>
          </p:nvPr>
        </p:nvSpPr>
        <p:spPr>
          <a:xfrm>
            <a:off x="881873" y="649287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Times New Roman"/>
              <a:buNone/>
            </a:pPr>
            <a:r>
              <a:rPr lang="es-MX" sz="12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(Wang et al., 2020). </a:t>
            </a:r>
            <a:endParaRPr dirty="0"/>
          </a:p>
        </p:txBody>
      </p:sp>
      <p:sp>
        <p:nvSpPr>
          <p:cNvPr id="217" name="Google Shape;21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s-MX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395003" y="616997"/>
            <a:ext cx="10646111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70485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MX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Percepción remota </a:t>
            </a:r>
            <a:endParaRPr dirty="0"/>
          </a:p>
          <a:p>
            <a:pPr marL="342900" marR="70485" lvl="0" indent="-34290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Obtener información sin contacto directo.</a:t>
            </a:r>
            <a:endParaRPr dirty="0"/>
          </a:p>
          <a:p>
            <a:pPr marL="0" marR="70485" lvl="0" indent="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lang="en-US"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0485" lvl="0" indent="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0485" lvl="0" indent="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s-MX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eledetección </a:t>
            </a:r>
            <a:endParaRPr dirty="0"/>
          </a:p>
          <a:p>
            <a:pPr marL="342900" marR="70485" lvl="0" indent="-342900" algn="just" rtl="0"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Adquiere datos de la interacción electromagnética superficie-sensor.</a:t>
            </a:r>
            <a:endParaRPr dirty="0"/>
          </a:p>
          <a:p>
            <a:pPr marL="342900" marR="70485" lvl="0" indent="-34290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MX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Propiedades espectrales.</a:t>
            </a:r>
            <a:endParaRPr dirty="0"/>
          </a:p>
          <a:p>
            <a:pPr marL="342900" marR="70485" lvl="0" indent="-342900" algn="just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vegetació</a:t>
            </a:r>
            <a:r>
              <a:rPr lang="es-MX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 </a:t>
            </a:r>
            <a:r>
              <a:rPr lang="es-MX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10" descr="Satélites de percepción remota - Unidad de Apoyo Para el Aprendizaj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1873" y="3824745"/>
            <a:ext cx="10205826" cy="238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 descr="Contents of 2 Interacción de los elementos de la superficie terrestre con  la radiació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99005" y="3401404"/>
            <a:ext cx="6358097" cy="298308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 txBox="1"/>
          <p:nvPr/>
        </p:nvSpPr>
        <p:spPr>
          <a:xfrm>
            <a:off x="10490282" y="2750053"/>
            <a:ext cx="684741" cy="36933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IV</a:t>
            </a:r>
            <a:endParaRPr dirty="0"/>
          </a:p>
        </p:txBody>
      </p:sp>
      <p:pic>
        <p:nvPicPr>
          <p:cNvPr id="234" name="Google Shape;234;p10" descr="Temporada, Otoño, La Fenología De La Planta imagen png - imagen  transparente descarga gratui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59035" y="3227918"/>
            <a:ext cx="1031976" cy="107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ervicio de conversion fotografica NDVI">
            <a:extLst>
              <a:ext uri="{FF2B5EF4-FFF2-40B4-BE49-F238E27FC236}">
                <a16:creationId xmlns:a16="http://schemas.microsoft.com/office/drawing/2014/main" id="{42771DD3-E05A-4269-AFCB-27EA04A4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0" y="-20044"/>
            <a:ext cx="2854125" cy="2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5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greso de Percepción Remota UdeC">
            <a:extLst>
              <a:ext uri="{FF2B5EF4-FFF2-40B4-BE49-F238E27FC236}">
                <a16:creationId xmlns:a16="http://schemas.microsoft.com/office/drawing/2014/main" id="{D27509E1-46A3-4493-B97C-076F641A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1" y="0"/>
            <a:ext cx="123886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" name="Google Shape;24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6</a:t>
            </a:fld>
            <a:endParaRPr/>
          </a:p>
        </p:txBody>
      </p:sp>
      <p:sp>
        <p:nvSpPr>
          <p:cNvPr id="247" name="Google Shape;247;p12"/>
          <p:cNvSpPr/>
          <p:nvPr/>
        </p:nvSpPr>
        <p:spPr>
          <a:xfrm>
            <a:off x="16111" y="2810880"/>
            <a:ext cx="8004420" cy="3293169"/>
          </a:xfrm>
          <a:prstGeom prst="rect">
            <a:avLst/>
          </a:prstGeom>
          <a:solidFill>
            <a:srgbClr val="000000">
              <a:alpha val="8392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0970" marR="897889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0970" marR="897889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Percepción remota y teledetección en conservación</a:t>
            </a:r>
            <a:endParaRPr dirty="0"/>
          </a:p>
          <a:p>
            <a:pPr marL="140970" marR="897889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3869" marR="897889" lvl="0" indent="-3428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Cambios que ocurrieron bajo diferentes factores de impacto y prácticas de gestión.</a:t>
            </a:r>
            <a:endParaRPr dirty="0"/>
          </a:p>
          <a:p>
            <a:pPr marL="426719" marR="897889" lvl="0" indent="-285749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Detectar y cuantificar cambios al paso del tiempo.</a:t>
            </a:r>
            <a:endParaRPr dirty="0"/>
          </a:p>
          <a:p>
            <a:pPr marL="483869" marR="897889" lvl="0" indent="-3428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Estudio de áreas extensas, remotas, de difícil acceso. </a:t>
            </a:r>
          </a:p>
          <a:p>
            <a:pPr marL="483869" marR="897889" indent="-342899"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Esfuerzo de muestreo (escala temporal, recursos).</a:t>
            </a:r>
          </a:p>
          <a:p>
            <a:pPr marL="483869" marR="897889" lvl="0" indent="-3428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Pautas útiles y sustentadas para toma de decisiones.</a:t>
            </a:r>
            <a:endParaRPr dirty="0"/>
          </a:p>
          <a:p>
            <a:pPr marL="483869" marR="897889" lvl="0" indent="-2666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-2177576" y="6104049"/>
            <a:ext cx="10788176" cy="1063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(Kumar et al., 2015; </a:t>
            </a:r>
            <a:r>
              <a:rPr lang="es-MX" sz="12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Duan</a:t>
            </a:r>
            <a:r>
              <a:rPr lang="es-MX" sz="1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al., 2020; Wang et al., 2020).</a:t>
            </a:r>
            <a:endParaRPr sz="1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164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7</a:t>
            </a:fld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1343641" y="546050"/>
            <a:ext cx="855339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403B6-A2DC-4F37-A6BA-3D1F593DCE1C}"/>
              </a:ext>
            </a:extLst>
          </p:cNvPr>
          <p:cNvSpPr txBox="1"/>
          <p:nvPr/>
        </p:nvSpPr>
        <p:spPr>
          <a:xfrm>
            <a:off x="657400" y="546050"/>
            <a:ext cx="1062820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 general, l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comunidades vegetales que se encuentran bajo </a:t>
            </a: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 con fines de conservación presentan: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ayores niveles de disponibilidad de recursos.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ás biodiversidad y cobertura de suelo.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umento en los servicios ecosistémicos. </a:t>
            </a: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MX" sz="2400" dirty="0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0261AE4A-64AE-4B68-B720-B9E9BCD0E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" r="417" b="-3"/>
          <a:stretch/>
        </p:blipFill>
        <p:spPr>
          <a:xfrm>
            <a:off x="6038664" y="2872323"/>
            <a:ext cx="5143871" cy="2834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515FB-3BF7-4312-8ECA-28C03760459B}"/>
              </a:ext>
            </a:extLst>
          </p:cNvPr>
          <p:cNvSpPr txBox="1"/>
          <p:nvPr/>
        </p:nvSpPr>
        <p:spPr>
          <a:xfrm>
            <a:off x="6373836" y="5706377"/>
            <a:ext cx="4473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 ganadera en Sahuaripa, Sonora.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E968AA-1371-41F9-873B-9EA75D822202}"/>
              </a:ext>
            </a:extLst>
          </p:cNvPr>
          <p:cNvSpPr txBox="1"/>
          <p:nvPr/>
        </p:nvSpPr>
        <p:spPr>
          <a:xfrm>
            <a:off x="1010808" y="6533951"/>
            <a:ext cx="5641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Higgins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2002; Gray et al., 2016; McDonald et al., 2019; del Rio et al., 2020).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20B63-7D08-4A8A-9B68-A702B7186BD7}"/>
              </a:ext>
            </a:extLst>
          </p:cNvPr>
          <p:cNvSpPr txBox="1"/>
          <p:nvPr/>
        </p:nvSpPr>
        <p:spPr>
          <a:xfrm>
            <a:off x="657400" y="3319854"/>
            <a:ext cx="47555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todos los resultados obtenidos son igual de concluyentes. </a:t>
            </a:r>
          </a:p>
          <a:p>
            <a:endParaRPr lang="es-E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Efectos 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predecibles.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s-E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articularidades de cada sitio.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5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ftr" idx="11"/>
          </p:nvPr>
        </p:nvSpPr>
        <p:spPr>
          <a:xfrm>
            <a:off x="6286500" y="6452359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s-MX" dirty="0" err="1">
                <a:latin typeface="Times New Roman"/>
                <a:ea typeface="Times New Roman"/>
                <a:cs typeface="Times New Roman"/>
                <a:sym typeface="Times New Roman"/>
              </a:rPr>
              <a:t>Northern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Jaguar Project, 2008). </a:t>
            </a:r>
            <a:endParaRPr dirty="0"/>
          </a:p>
        </p:txBody>
      </p:sp>
      <p:sp>
        <p:nvSpPr>
          <p:cNvPr id="304" name="Google Shape;30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8</a:t>
            </a:fld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701629" y="276251"/>
            <a:ext cx="1064611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70485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Reserva del Jaguar del Norte (NJR): </a:t>
            </a:r>
            <a:endParaRPr dirty="0"/>
          </a:p>
          <a:p>
            <a:pPr marL="0" marR="70485" lvl="0" indent="0" algn="just" rtl="0">
              <a:spcBef>
                <a:spcPts val="1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70485" lvl="0" indent="0" algn="just" rtl="0">
              <a:spcBef>
                <a:spcPts val="1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Reserva natural de carácter privado, en Sahuaripa, Sonora. </a:t>
            </a:r>
            <a:endParaRPr dirty="0"/>
          </a:p>
          <a:p>
            <a:pPr marL="285750" marR="70485" lvl="0" indent="-285750" algn="just" rtl="0"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Objetivo: proteger a la población más septentrional de jaguar (</a:t>
            </a:r>
            <a:r>
              <a:rPr lang="es-MX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Panthera </a:t>
            </a:r>
            <a:r>
              <a:rPr lang="es-MX" sz="24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onca</a:t>
            </a: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701629" y="1964393"/>
            <a:ext cx="4397304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Remoto, accidentado.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Refugio.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 de las principales acciones: exclusión de ganado.</a:t>
            </a: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Sitios aledaños. </a:t>
            </a: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MX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70485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1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0829" y="2155660"/>
            <a:ext cx="5759542" cy="3876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4">
            <a:alphaModFix/>
          </a:blip>
          <a:srcRect l="19504" t="21760" r="6384" b="70739"/>
          <a:stretch/>
        </p:blipFill>
        <p:spPr>
          <a:xfrm>
            <a:off x="1136246" y="5942265"/>
            <a:ext cx="4275389" cy="24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4">
            <a:alphaModFix/>
          </a:blip>
          <a:srcRect l="5958" t="9514" r="80076" b="66042"/>
          <a:stretch/>
        </p:blipFill>
        <p:spPr>
          <a:xfrm>
            <a:off x="5518033" y="4894798"/>
            <a:ext cx="1314254" cy="129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31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10FD66BC-4796-4DA3-841D-35042BC67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9623" r="-1" b="-1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pic>
        <p:nvPicPr>
          <p:cNvPr id="41" name="Picture 5" descr="Map&#10;&#10;Description automatically generated">
            <a:extLst>
              <a:ext uri="{FF2B5EF4-FFF2-40B4-BE49-F238E27FC236}">
                <a16:creationId xmlns:a16="http://schemas.microsoft.com/office/drawing/2014/main" id="{2EA37FB0-D6FE-4821-A81E-84B2CC2C0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2" t="2650" r="12560" b="3030"/>
          <a:stretch/>
        </p:blipFill>
        <p:spPr>
          <a:xfrm>
            <a:off x="-2314" y="-28137"/>
            <a:ext cx="5054976" cy="5252908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42" name="TextBox 1">
            <a:extLst>
              <a:ext uri="{FF2B5EF4-FFF2-40B4-BE49-F238E27FC236}">
                <a16:creationId xmlns:a16="http://schemas.microsoft.com/office/drawing/2014/main" id="{5528E623-2180-45C7-971D-EA5A77FBEF73}"/>
              </a:ext>
            </a:extLst>
          </p:cNvPr>
          <p:cNvSpPr txBox="1"/>
          <p:nvPr/>
        </p:nvSpPr>
        <p:spPr>
          <a:xfrm>
            <a:off x="6156976" y="1556813"/>
            <a:ext cx="5054975" cy="337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¿Cuál ha sido la tendencia en la composición, distribución y fenología de la vegetación tras la implementación de la reserva en el área de estudio?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¿Es posible detectar diferencias en la composición, distribución y fenología de la vegetación, dentro y fuera de la reserva, como consecuencia de la implementación de acciones para la conservación?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10904560" y="6356350"/>
            <a:ext cx="449239" cy="3651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/>
            <a:fld id="{330EA680-D336-4FF7-8B7A-9848BB0A1C32}" type="slidenum">
              <a:rPr lang="en-US" b="1" smtClean="0">
                <a:solidFill>
                  <a:schemeClr val="tx1"/>
                </a:solidFill>
              </a:rPr>
              <a:pPr algn="ctr"/>
              <a:t>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698B2-EF13-4242-B5F6-A698CBA4AF7E}"/>
              </a:ext>
            </a:extLst>
          </p:cNvPr>
          <p:cNvSpPr txBox="1"/>
          <p:nvPr/>
        </p:nvSpPr>
        <p:spPr>
          <a:xfrm>
            <a:off x="6156976" y="905642"/>
            <a:ext cx="544185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Pregunta de investigación</a:t>
            </a:r>
            <a:endParaRPr lang="es-ES" sz="2400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9536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E83CCF44973F48869F283CB20D41A3" ma:contentTypeVersion="6" ma:contentTypeDescription="Create a new document." ma:contentTypeScope="" ma:versionID="2c3b232f56dedfbe03c52d3162ac2096">
  <xsd:schema xmlns:xsd="http://www.w3.org/2001/XMLSchema" xmlns:xs="http://www.w3.org/2001/XMLSchema" xmlns:p="http://schemas.microsoft.com/office/2006/metadata/properties" xmlns:ns2="8ed70fb7-0b07-4c8d-a3ba-ad5a9c10e786" targetNamespace="http://schemas.microsoft.com/office/2006/metadata/properties" ma:root="true" ma:fieldsID="f6c5e1870a58106da5d4e7f5068f6935" ns2:_="">
    <xsd:import namespace="8ed70fb7-0b07-4c8d-a3ba-ad5a9c10e7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70fb7-0b07-4c8d-a3ba-ad5a9c10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4AA476-B3E5-4595-B275-87A2473063A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E61B8DF-BEBE-4ED5-A632-2A8E7A9BAC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0A00A3-03CA-4497-87E4-B537961A1CFD}"/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1716</Words>
  <Application>Microsoft Office PowerPoint</Application>
  <PresentationFormat>Widescreen</PresentationFormat>
  <Paragraphs>298</Paragraphs>
  <Slides>28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LABPR</dc:creator>
  <cp:lastModifiedBy>SARA DENNIS PACHECO</cp:lastModifiedBy>
  <cp:revision>28</cp:revision>
  <dcterms:created xsi:type="dcterms:W3CDTF">2021-10-12T17:06:30Z</dcterms:created>
  <dcterms:modified xsi:type="dcterms:W3CDTF">2022-01-22T06:23:31Z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0x01010036E83CCF44973F48869F283CB20D41A3</vt:lpwstr>
  </property>
</Properties>
</file>